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0"/>
  </p:notesMasterIdLst>
  <p:sldIdLst>
    <p:sldId id="299" r:id="rId2"/>
    <p:sldId id="305" r:id="rId3"/>
    <p:sldId id="308" r:id="rId4"/>
    <p:sldId id="309" r:id="rId5"/>
    <p:sldId id="306" r:id="rId6"/>
    <p:sldId id="307" r:id="rId7"/>
    <p:sldId id="303" r:id="rId8"/>
    <p:sldId id="272" r:id="rId9"/>
  </p:sldIdLst>
  <p:sldSz cx="12192000" cy="6858000"/>
  <p:notesSz cx="9144000" cy="6858000"/>
  <p:custDataLst>
    <p:tags r:id="rId1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1" autoAdjust="0"/>
    <p:restoredTop sz="78639" autoAdjust="0"/>
  </p:normalViewPr>
  <p:slideViewPr>
    <p:cSldViewPr snapToGrid="0" showGuides="1">
      <p:cViewPr varScale="1">
        <p:scale>
          <a:sx n="98" d="100"/>
          <a:sy n="98" d="100"/>
        </p:scale>
        <p:origin x="232" y="2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a267f0e573e4e93a82d567abc7701b3">
            <a:r>
              <a:rPr b="0" dirty="0" i="0" lang="en-US" strike="noStrike" sz="1800" u="none">
                <a:solidFill>
                  <a:srgbClr val="000000"/>
                </a:solidFill>
                <a:effectLst/>
                <a:latin charset="0" panose="020F0502020204030203" pitchFamily="34" typeface="Lato"/>
              </a:rPr>
              <a:t>Que se passe-t-il lorsque vous saisissez des données dans DHIS2, mais que votre connexion Internet est interrompue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828caff38322142d014e48a3312df00">
            <a:r>
              <a:rPr b="0" dirty="0" i="0" lang="en-US" strike="noStrike" sz="1800" u="none">
                <a:solidFill>
                  <a:srgbClr val="000000"/>
                </a:solidFill>
                <a:effectLst/>
                <a:latin charset="0" panose="020F0502020204030203" pitchFamily="34" typeface="Lato"/>
              </a:rPr>
              <a:t>Cela peut être un problème courant dans les endroits où la connectivité internet est limitée ou instable.</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217943602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a7a00b9e37a672c47fc86caae2d5ad8">
            <a:r>
              <a:rPr dirty="0" lang="en-US" noProof="0"/>
              <a:t>C'est la raison pour laquelle le DHIS2 a été conçu avec des fonctionnalités de base pour la saisie de données hors ligne, afin que vous puissiez continuer à saisir des données même lorsque vous êtes temporairement hors ligne. Voyons comment cela fonctionne.</a:t>
            </a:r>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4417d8b9ec8545103f161844570f50d">
            <a:r>
              <a:rPr dirty="0" lang="en-US" noProof="0"/>
              <a:t>Lorsque vous ouvrez l'application de saisie de données DHIS2, le message "Vous êtes en ligne" doit s'afficher dans une zone de texte jaune en haut de l'écran.</a:t>
            </a:r>
          </a:p>
          <a:p>
            <a:endParaRPr dirty="0" lang="en-US" noProof="0"/>
          </a:p>
          <a:p txid="01ddf0e269f2a1547819272a2c7cc3d6">
            <a:r>
              <a:rPr dirty="0" lang="en-US" noProof="0"/>
              <a:t>Cela signifie que vous êtes connecté à l'internet et que les données que vous avez saisies seront automatiquement enregistrées sur le serveur DHIS2.</a:t>
            </a:r>
          </a:p>
          <a:p>
            <a:endParaRPr dirty="0" lang="en-US" noProof="0"/>
          </a:p>
          <a:p txid="a157e8eb55bf7785d5d4c78f4e24f821">
            <a:r>
              <a:rPr dirty="0" lang="en-US" noProof="0"/>
              <a:t>Voyons maintenant ce qui se passe si vous n'avez plus accès à l'internet. Vous pouvez tester cela en coupant votre connexion internet, puis en ouvrant un formulaire de saisie de données et en commençant à saisir des données.</a:t>
            </a:r>
          </a:p>
          <a:p>
            <a:endParaRPr dirty="0" lang="en-US" noProof="0"/>
          </a:p>
          <a:p txid="8b3d4cc720597e53fa303e09d12ed952">
            <a:r>
              <a:rPr dirty="0" lang="en-US" noProof="0"/>
              <a:t>Le message "Vous êtes hors ligne", les données seront stockées localement, apparaît en haut de l'écran.</a:t>
            </a:r>
          </a:p>
          <a:p>
            <a:endParaRPr dirty="0" lang="en-US" noProof="0"/>
          </a:p>
          <a:p txid="d9059e50e03e7d074c7a70c2ef5e6496">
            <a:r>
              <a:rPr dirty="0" lang="en-US" noProof="0"/>
              <a:t>Vous allez remarquer que lorsque vous saisissez des données, le champ reste vert pour indiquer que la valeur des données est sauvegardée. Cela s'explique par le fait que les données sont stockées localement dans la mémoire cache de votre ordinateur.</a:t>
            </a:r>
          </a:p>
          <a:p>
            <a:endParaRPr dirty="0" lang="en-US" noProof="0"/>
          </a:p>
          <a:p txid="899bc5670eb894275d2521ec3ff6561d">
            <a:r>
              <a:rPr dirty="0" lang="en-US" noProof="0"/>
              <a:t>Réactivons l'internet. Lorsque l'internet sera rétabli, vous obtiendrez un autre message disant : "Des données sont stockées localement, veuillez les télécharger sur le serveur", avec un bouton "Télécharger" à côté du message.</a:t>
            </a:r>
          </a:p>
          <a:p>
            <a:endParaRPr dirty="0" lang="en-US" noProof="0"/>
          </a:p>
          <a:p txid="c74b2f9f0af29acaa4fb79d24af1d136">
            <a:r>
              <a:rPr dirty="0" lang="en-US" noProof="0"/>
              <a:t>Il vous suffit de cliquer sur le bouton Télécharger et vous devriez recevoir le message suivant : Le téléchargement vers le serveur a été effectué avec succès.</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a2b6e1ea2a31a6b8877eb5c4a54c7a">
            <a:r>
              <a:rPr dirty="0" lang="en-US" noProof="0"/>
              <a:t>Il est crucial de ne pas vider le cache de votre navigateur à l'aide de l'application DHIS2 Browser Cache Cleaner avant d'avoir téléchargé vos données sur le serveur, car vos données sont stockées localement dans le cache de votre navigateur DHIS2. </a:t>
            </a:r>
          </a:p>
          <a:p>
            <a:endParaRPr dirty="0" lang="en-US" noProof="0"/>
          </a:p>
          <a:p txid="f21f195d0f9bdf5084ae16b8ac0edde8">
            <a:r>
              <a:rPr dirty="0" lang="en-US" noProof="0"/>
              <a:t>Si vous effacez votre mémoire cache avant de télécharger vos données, vous perdrez des données. Notez que la fonctionnalité hors ligne de l'application web de saisie des données DHIS2 est destinée à pallier les pannes d'internet périodiques et non à fonctionner comme un mode hors ligne permanent.</a:t>
            </a:r>
          </a:p>
          <a:p>
            <a:endParaRPr dirty="0" lang="en-US" noProof="0"/>
          </a:p>
          <a:p txid="b9f1423ca36a5c915ee6cb00ddc031b9">
            <a:r>
              <a:rPr dirty="0" lang="en-US" noProof="0"/>
              <a:t>Si vous devez saisir des données dans une zone où la connectivité Internet est très limitée, ou si vous travaillez temporairement dans une zone sans accès Internet, nous vous recommandons d'utiliser l'application de saisie Android DHIS2.</a:t>
            </a:r>
          </a:p>
          <a:p>
            <a:endParaRPr dirty="0" lang="en-US" noProof="0"/>
          </a:p>
          <a:p txid="6b8854fa938936279eeeea3f6a4e26bb">
            <a:r>
              <a:rPr dirty="0" lang="en-US" noProof="0"/>
              <a:t>Vous en saurez davantage sur l'application Android dans la suite de ce cours.</a:t>
            </a:r>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4189904261"/>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f6026ca5cb337e7b0b58eecf3618fc1">
            <a:r>
              <a:rPr b="0" dirty="0" i="0" lang="en-US" strike="noStrike" sz="1800" u="none">
                <a:solidFill>
                  <a:srgbClr val="000000"/>
                </a:solidFill>
                <a:effectLst/>
                <a:latin charset="0" panose="020F0502020204030203" pitchFamily="34" typeface="Lato"/>
              </a:rPr>
              <a:t>To recap, in this video, you have learned that DHIS2 allows you to enter data when the internet connection is not stable by saving the data locally in your browser cache. You will know when you are offline by a message displayed on the screen. When connectivity is restored, you need to select a button to upload the data to the DHIS2 server.</a:t>
            </a: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3.xml" Type="http://schemas.openxmlformats.org/officeDocument/2006/relationships/slideLayout"/><Relationship Id="rId1" Target="../tags/tag7.xml" Type="http://schemas.openxmlformats.org/officeDocument/2006/relationships/tags"/><Relationship Id="rId4" Target="../media/image21.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2.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16.xml" Type="http://schemas.openxmlformats.org/officeDocument/2006/relationships/slideLayout"/><Relationship Id="rId1" Target="../tags/tag9.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5b65516b698332fcd5e77dbd973a0f7">
            <a:r>
              <a:rPr dirty="0" lang="en-US"/>
              <a:t>Application saisie de données : Saisie de données hors ligne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4557421"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4861560"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a:r>
              <a:rPr lang="en-US" sz="2200"/>
              <a:t>Application Saisie de données</a:t>
            </a:r>
          </a:p>
        </p:txBody>
      </p:sp>
      <p:sp>
        <p:nvSpPr>
          <p:cNvPr id="17" name="Freeform: Shape 16">
            <a:extLst>
              <a:ext uri="{FF2B5EF4-FFF2-40B4-BE49-F238E27FC236}">
                <a16:creationId xmlns:a16="http://schemas.microsoft.com/office/drawing/2014/main" id="{055CB39C-6AEC-4670-86D5-54D768F6ADF5}"/>
              </a:ext>
            </a:extLst>
          </p:cNvPr>
          <p:cNvSpPr/>
          <p:nvPr/>
        </p:nvSpPr>
        <p:spPr>
          <a:xfrm>
            <a:off x="3089306"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3595386"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797388"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3861264" y="1789304"/>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3814492" y="1808168"/>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advTm="7104" p14:dur="2000" spd="slow"/>
    </mc:Choice>
    <mc:Fallback xmlns="">
      <p:transition advTm="710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14:presetBounceEnd="19000"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p14:bounceEnd="19000" valueType="num">
                                          <p:cBhvr additive="base">
                                            <p:cTn dur="2000" fill="hold" id="15"/>
                                            <p:tgtEl>
                                              <p:spTgt spid="18"/>
                                            </p:tgtEl>
                                            <p:attrNameLst>
                                              <p:attrName>ppt_x</p:attrName>
                                            </p:attrNameLst>
                                          </p:cBhvr>
                                          <p:tavLst>
                                            <p:tav tm="0">
                                              <p:val>
                                                <p:strVal val="0-#ppt_w/2"/>
                                              </p:val>
                                            </p:tav>
                                            <p:tav tm="100000">
                                              <p:val>
                                                <p:strVal val="#ppt_x"/>
                                              </p:val>
                                            </p:tav>
                                          </p:tavLst>
                                        </p:anim>
                                        <p:anim calcmode="lin" p14:bounceEnd="19000"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14:presetBounceEnd="19000"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p14:bounceEnd="19000" valueType="num">
                                          <p:cBhvr additive="base">
                                            <p:cTn dur="2000" fill="hold" id="19"/>
                                            <p:tgtEl>
                                              <p:spTgt spid="17"/>
                                            </p:tgtEl>
                                            <p:attrNameLst>
                                              <p:attrName>ppt_x</p:attrName>
                                            </p:attrNameLst>
                                          </p:cBhvr>
                                          <p:tavLst>
                                            <p:tav tm="0">
                                              <p:val>
                                                <p:strVal val="0-#ppt_w/2"/>
                                              </p:val>
                                            </p:tav>
                                            <p:tav tm="100000">
                                              <p:val>
                                                <p:strVal val="#ppt_x"/>
                                              </p:val>
                                            </p:tav>
                                          </p:tavLst>
                                        </p:anim>
                                        <p:anim calcmode="lin" p14:bounceEnd="19000"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14:presetBounceEnd="19000"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p14:bounceEnd="19000" valueType="num">
                                          <p:cBhvr additive="base">
                                            <p:cTn dur="2000" fill="hold" id="23"/>
                                            <p:tgtEl>
                                              <p:spTgt spid="19"/>
                                            </p:tgtEl>
                                            <p:attrNameLst>
                                              <p:attrName>ppt_x</p:attrName>
                                            </p:attrNameLst>
                                          </p:cBhvr>
                                          <p:tavLst>
                                            <p:tav tm="0">
                                              <p:val>
                                                <p:strVal val="0-#ppt_w/2"/>
                                              </p:val>
                                            </p:tav>
                                            <p:tav tm="100000">
                                              <p:val>
                                                <p:strVal val="#ppt_x"/>
                                              </p:val>
                                            </p:tav>
                                          </p:tavLst>
                                        </p:anim>
                                        <p:anim calcmode="lin" p14:bounceEnd="19000"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6"/>
                                            </p:tgtEl>
                                            <p:attrNameLst>
                                              <p:attrName>style.visibility</p:attrName>
                                            </p:attrNameLst>
                                          </p:cBhvr>
                                          <p:to>
                                            <p:strVal val="visible"/>
                                          </p:to>
                                        </p:set>
                                        <p:animEffect filter="fade" transition="in">
                                          <p:cBhvr>
                                            <p:cTn dur="500" id="10"/>
                                            <p:tgtEl>
                                              <p:spTgt spid="16"/>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8">
                                      <p:stCondLst>
                                        <p:cond delay="0"/>
                                      </p:stCondLst>
                                      <p:childTnLst>
                                        <p:set>
                                          <p:cBhvr>
                                            <p:cTn dur="1" fill="hold" id="14">
                                              <p:stCondLst>
                                                <p:cond delay="0"/>
                                              </p:stCondLst>
                                            </p:cTn>
                                            <p:tgtEl>
                                              <p:spTgt spid="18"/>
                                            </p:tgtEl>
                                            <p:attrNameLst>
                                              <p:attrName>style.visibility</p:attrName>
                                            </p:attrNameLst>
                                          </p:cBhvr>
                                          <p:to>
                                            <p:strVal val="visible"/>
                                          </p:to>
                                        </p:set>
                                        <p:anim calcmode="lin" valueType="num">
                                          <p:cBhvr additive="base">
                                            <p:cTn dur="2000" fill="hold" id="15"/>
                                            <p:tgtEl>
                                              <p:spTgt spid="18"/>
                                            </p:tgtEl>
                                            <p:attrNameLst>
                                              <p:attrName>ppt_x</p:attrName>
                                            </p:attrNameLst>
                                          </p:cBhvr>
                                          <p:tavLst>
                                            <p:tav tm="0">
                                              <p:val>
                                                <p:strVal val="0-#ppt_w/2"/>
                                              </p:val>
                                            </p:tav>
                                            <p:tav tm="100000">
                                              <p:val>
                                                <p:strVal val="#ppt_x"/>
                                              </p:val>
                                            </p:tav>
                                          </p:tavLst>
                                        </p:anim>
                                        <p:anim calcmode="lin" valueType="num">
                                          <p:cBhvr additive="base">
                                            <p:cTn dur="2000" fill="hold" id="16"/>
                                            <p:tgtEl>
                                              <p:spTgt spid="18"/>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250"/>
                                      </p:stCondLst>
                                      <p:childTnLst>
                                        <p:set>
                                          <p:cBhvr>
                                            <p:cTn dur="1" fill="hold" id="18">
                                              <p:stCondLst>
                                                <p:cond delay="0"/>
                                              </p:stCondLst>
                                            </p:cTn>
                                            <p:tgtEl>
                                              <p:spTgt spid="17"/>
                                            </p:tgtEl>
                                            <p:attrNameLst>
                                              <p:attrName>style.visibility</p:attrName>
                                            </p:attrNameLst>
                                          </p:cBhvr>
                                          <p:to>
                                            <p:strVal val="visible"/>
                                          </p:to>
                                        </p:set>
                                        <p:anim calcmode="lin" valueType="num">
                                          <p:cBhvr additive="base">
                                            <p:cTn dur="2000" fill="hold" id="19"/>
                                            <p:tgtEl>
                                              <p:spTgt spid="17"/>
                                            </p:tgtEl>
                                            <p:attrNameLst>
                                              <p:attrName>ppt_x</p:attrName>
                                            </p:attrNameLst>
                                          </p:cBhvr>
                                          <p:tavLst>
                                            <p:tav tm="0">
                                              <p:val>
                                                <p:strVal val="0-#ppt_w/2"/>
                                              </p:val>
                                            </p:tav>
                                            <p:tav tm="100000">
                                              <p:val>
                                                <p:strVal val="#ppt_x"/>
                                              </p:val>
                                            </p:tav>
                                          </p:tavLst>
                                        </p:anim>
                                        <p:anim calcmode="lin" valueType="num">
                                          <p:cBhvr additive="base">
                                            <p:cTn dur="2000" fill="hold" id="20"/>
                                            <p:tgtEl>
                                              <p:spTgt spid="17"/>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500"/>
                                      </p:stCondLst>
                                      <p:childTnLst>
                                        <p:set>
                                          <p:cBhvr>
                                            <p:cTn dur="1" fill="hold" id="22">
                                              <p:stCondLst>
                                                <p:cond delay="0"/>
                                              </p:stCondLst>
                                            </p:cTn>
                                            <p:tgtEl>
                                              <p:spTgt spid="19"/>
                                            </p:tgtEl>
                                            <p:attrNameLst>
                                              <p:attrName>style.visibility</p:attrName>
                                            </p:attrNameLst>
                                          </p:cBhvr>
                                          <p:to>
                                            <p:strVal val="visible"/>
                                          </p:to>
                                        </p:set>
                                        <p:anim calcmode="lin" valueType="num">
                                          <p:cBhvr additive="base">
                                            <p:cTn dur="2000" fill="hold" id="23"/>
                                            <p:tgtEl>
                                              <p:spTgt spid="19"/>
                                            </p:tgtEl>
                                            <p:attrNameLst>
                                              <p:attrName>ppt_x</p:attrName>
                                            </p:attrNameLst>
                                          </p:cBhvr>
                                          <p:tavLst>
                                            <p:tav tm="0">
                                              <p:val>
                                                <p:strVal val="0-#ppt_w/2"/>
                                              </p:val>
                                            </p:tav>
                                            <p:tav tm="100000">
                                              <p:val>
                                                <p:strVal val="#ppt_x"/>
                                              </p:val>
                                            </p:tav>
                                          </p:tavLst>
                                        </p:anim>
                                        <p:anim calcmode="lin" valueType="num">
                                          <p:cBhvr additive="base">
                                            <p:cTn dur="2000" fill="hold" id="24"/>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48"/>
                                            </p:tgtEl>
                                            <p:attrNameLst>
                                              <p:attrName>style.visibility</p:attrName>
                                            </p:attrNameLst>
                                          </p:cBhvr>
                                          <p:to>
                                            <p:strVal val="visible"/>
                                          </p:to>
                                        </p:set>
                                        <p:animEffect filter="fade" transition="in">
                                          <p:cBhvr>
                                            <p:cTn dur="500" id="29"/>
                                            <p:tgtEl>
                                              <p:spTgt spid="48"/>
                                            </p:tgtEl>
                                          </p:cBhvr>
                                        </p:animEffect>
                                      </p:childTnLst>
                                    </p:cTn>
                                  </p:par>
                                </p:childTnLst>
                              </p:cTn>
                            </p:par>
                            <p:par>
                              <p:cTn fill="hold" id="30">
                                <p:stCondLst>
                                  <p:cond delay="500"/>
                                </p:stCondLst>
                                <p:childTnLst>
                                  <p:par>
                                    <p:cTn fill="hold" id="31" nodeType="afterEffect" presetClass="entr" presetID="22" presetSubtype="4">
                                      <p:stCondLst>
                                        <p:cond delay="0"/>
                                      </p:stCondLst>
                                      <p:childTnLst>
                                        <p:set>
                                          <p:cBhvr>
                                            <p:cTn dur="1" fill="hold" id="32">
                                              <p:stCondLst>
                                                <p:cond delay="0"/>
                                              </p:stCondLst>
                                            </p:cTn>
                                            <p:tgtEl>
                                              <p:spTgt spid="36"/>
                                            </p:tgtEl>
                                            <p:attrNameLst>
                                              <p:attrName>style.visibility</p:attrName>
                                            </p:attrNameLst>
                                          </p:cBhvr>
                                          <p:to>
                                            <p:strVal val="visible"/>
                                          </p:to>
                                        </p:set>
                                        <p:animEffect filter="wipe(down)" transition="in">
                                          <p:cBhvr>
                                            <p:cTn dur="500" id="33"/>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0" spid="19"/>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083E4E80-089E-497F-A225-53C025627CBF}"/>
              </a:ext>
            </a:extLst>
          </p:cNvPr>
          <p:cNvSpPr/>
          <p:nvPr/>
        </p:nvSpPr>
        <p:spPr>
          <a:xfrm>
            <a:off x="7277540" y="1211266"/>
            <a:ext cx="2025181" cy="4458360"/>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grpSp>
        <p:nvGrpSpPr>
          <p:cNvPr id="5" name="Group 4">
            <a:extLst>
              <a:ext uri="{FF2B5EF4-FFF2-40B4-BE49-F238E27FC236}">
                <a16:creationId xmlns:a16="http://schemas.microsoft.com/office/drawing/2014/main" id="{A87C210B-54B2-467E-9817-9D9E89F50BA6}"/>
              </a:ext>
            </a:extLst>
          </p:cNvPr>
          <p:cNvGrpSpPr/>
          <p:nvPr/>
        </p:nvGrpSpPr>
        <p:grpSpPr>
          <a:xfrm>
            <a:off x="2419703" y="2753591"/>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2723842" y="133590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a:r>
              <a:rPr lang="en-US" sz="2200"/>
              <a:t>Application Saisie de données</a:t>
            </a:r>
          </a:p>
        </p:txBody>
      </p:sp>
      <p:sp>
        <p:nvSpPr>
          <p:cNvPr id="17" name="Freeform: Shape 16">
            <a:extLst>
              <a:ext uri="{FF2B5EF4-FFF2-40B4-BE49-F238E27FC236}">
                <a16:creationId xmlns:a16="http://schemas.microsoft.com/office/drawing/2014/main" id="{055CB39C-6AEC-4670-86D5-54D768F6ADF5}"/>
              </a:ext>
            </a:extLst>
          </p:cNvPr>
          <p:cNvSpPr/>
          <p:nvPr/>
        </p:nvSpPr>
        <p:spPr>
          <a:xfrm>
            <a:off x="951588" y="3440446"/>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457668" y="3019091"/>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659670" y="3910127"/>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8468637" y="4056888"/>
            <a:ext cx="301983" cy="352590"/>
            <a:chOff x="3861264" y="1789304"/>
            <a:chExt cx="690944" cy="806733"/>
          </a:xfrm>
          <a:solidFill>
            <a:schemeClr val="bg1"/>
          </a:solidFill>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8440317" y="4053133"/>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93652B4-8A69-4C9B-9648-4EF282984907}"/>
              </a:ext>
            </a:extLst>
          </p:cNvPr>
          <p:cNvGrpSpPr/>
          <p:nvPr/>
        </p:nvGrpSpPr>
        <p:grpSpPr>
          <a:xfrm>
            <a:off x="7906662" y="3105844"/>
            <a:ext cx="301983" cy="352590"/>
            <a:chOff x="3861264" y="1789304"/>
            <a:chExt cx="690944" cy="806733"/>
          </a:xfrm>
          <a:solidFill>
            <a:schemeClr val="bg1"/>
          </a:solidFill>
        </p:grpSpPr>
        <p:sp>
          <p:nvSpPr>
            <p:cNvPr id="38" name="Freeform: Shape 37">
              <a:extLst>
                <a:ext uri="{FF2B5EF4-FFF2-40B4-BE49-F238E27FC236}">
                  <a16:creationId xmlns:a16="http://schemas.microsoft.com/office/drawing/2014/main" id="{811A770C-8A97-4C23-8B4B-81310B43AC80}"/>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E87B7C64-878D-404A-8DCE-B4653914A40A}"/>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615E97CA-1B72-44CD-ABA6-81675C53B3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23796EE0-79EF-44EE-935C-2A304C0C75D4}"/>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42" name="Straight Connector 41">
            <a:extLst>
              <a:ext uri="{FF2B5EF4-FFF2-40B4-BE49-F238E27FC236}">
                <a16:creationId xmlns:a16="http://schemas.microsoft.com/office/drawing/2014/main" id="{417A12E3-B130-44B4-AE2C-43034F812CC7}"/>
              </a:ext>
            </a:extLst>
          </p:cNvPr>
          <p:cNvCxnSpPr>
            <a:cxnSpLocks/>
          </p:cNvCxnSpPr>
          <p:nvPr/>
        </p:nvCxnSpPr>
        <p:spPr>
          <a:xfrm flipV="1">
            <a:off x="7878342" y="3102089"/>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3F77636-D605-4AD6-86B9-98919F0EBF37}"/>
              </a:ext>
            </a:extLst>
          </p:cNvPr>
          <p:cNvGrpSpPr/>
          <p:nvPr/>
        </p:nvGrpSpPr>
        <p:grpSpPr>
          <a:xfrm>
            <a:off x="7954865" y="1948442"/>
            <a:ext cx="301983" cy="352590"/>
            <a:chOff x="3861264" y="1789304"/>
            <a:chExt cx="690944" cy="806733"/>
          </a:xfrm>
          <a:solidFill>
            <a:schemeClr val="bg1"/>
          </a:solidFill>
        </p:grpSpPr>
        <p:sp>
          <p:nvSpPr>
            <p:cNvPr id="49" name="Freeform: Shape 48">
              <a:extLst>
                <a:ext uri="{FF2B5EF4-FFF2-40B4-BE49-F238E27FC236}">
                  <a16:creationId xmlns:a16="http://schemas.microsoft.com/office/drawing/2014/main" id="{348D468D-6B77-47FD-8AC3-75C400F3E605}"/>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0" name="Freeform: Shape 49">
              <a:extLst>
                <a:ext uri="{FF2B5EF4-FFF2-40B4-BE49-F238E27FC236}">
                  <a16:creationId xmlns:a16="http://schemas.microsoft.com/office/drawing/2014/main" id="{8621DDC0-46D2-4DC3-B181-1DF0AC62117E}"/>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DFFC6E3B-3D22-4A81-AA9D-BC3B433834C1}"/>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78823FA8-6632-44D8-97EA-B52B44195A59}"/>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3" name="Straight Connector 52">
            <a:extLst>
              <a:ext uri="{FF2B5EF4-FFF2-40B4-BE49-F238E27FC236}">
                <a16:creationId xmlns:a16="http://schemas.microsoft.com/office/drawing/2014/main" id="{36CE7363-7A8F-4C8E-85FA-202974114FE4}"/>
              </a:ext>
            </a:extLst>
          </p:cNvPr>
          <p:cNvCxnSpPr>
            <a:cxnSpLocks/>
          </p:cNvCxnSpPr>
          <p:nvPr/>
        </p:nvCxnSpPr>
        <p:spPr>
          <a:xfrm flipV="1">
            <a:off x="7926545" y="1944687"/>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D71A6E6-1AFE-4288-89A7-6BEA42A994ED}"/>
              </a:ext>
            </a:extLst>
          </p:cNvPr>
          <p:cNvGrpSpPr/>
          <p:nvPr/>
        </p:nvGrpSpPr>
        <p:grpSpPr>
          <a:xfrm>
            <a:off x="7592276" y="2574466"/>
            <a:ext cx="301983" cy="352590"/>
            <a:chOff x="3861264" y="1789304"/>
            <a:chExt cx="690944" cy="806733"/>
          </a:xfrm>
          <a:solidFill>
            <a:schemeClr val="bg1"/>
          </a:solidFill>
        </p:grpSpPr>
        <p:sp>
          <p:nvSpPr>
            <p:cNvPr id="55" name="Freeform: Shape 54">
              <a:extLst>
                <a:ext uri="{FF2B5EF4-FFF2-40B4-BE49-F238E27FC236}">
                  <a16:creationId xmlns:a16="http://schemas.microsoft.com/office/drawing/2014/main" id="{A0DAEF93-D0E1-41D0-B256-FC85713B9898}"/>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56" name="Freeform: Shape 55">
              <a:extLst>
                <a:ext uri="{FF2B5EF4-FFF2-40B4-BE49-F238E27FC236}">
                  <a16:creationId xmlns:a16="http://schemas.microsoft.com/office/drawing/2014/main" id="{A6BE71ED-C0F9-4BC8-9D06-5DC0BFC3C607}"/>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25060947-B81C-47F7-A2E2-98D03EBBD942}"/>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CDECBD6-B13E-4602-B964-2A1AF45B700F}"/>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59" name="Straight Connector 58">
            <a:extLst>
              <a:ext uri="{FF2B5EF4-FFF2-40B4-BE49-F238E27FC236}">
                <a16:creationId xmlns:a16="http://schemas.microsoft.com/office/drawing/2014/main" id="{A1E8B7E7-B390-4D18-AD67-A593C8DF810D}"/>
              </a:ext>
            </a:extLst>
          </p:cNvPr>
          <p:cNvCxnSpPr>
            <a:cxnSpLocks/>
          </p:cNvCxnSpPr>
          <p:nvPr/>
        </p:nvCxnSpPr>
        <p:spPr>
          <a:xfrm flipV="1">
            <a:off x="7563956" y="257071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3F539DE-08EA-4D47-BE5D-DBC3835E2230}"/>
              </a:ext>
            </a:extLst>
          </p:cNvPr>
          <p:cNvGrpSpPr/>
          <p:nvPr/>
        </p:nvGrpSpPr>
        <p:grpSpPr>
          <a:xfrm>
            <a:off x="8088377" y="4616796"/>
            <a:ext cx="301983" cy="352590"/>
            <a:chOff x="3861264" y="1789304"/>
            <a:chExt cx="690944" cy="806733"/>
          </a:xfrm>
          <a:solidFill>
            <a:schemeClr val="bg1"/>
          </a:solidFill>
        </p:grpSpPr>
        <p:sp>
          <p:nvSpPr>
            <p:cNvPr id="61" name="Freeform: Shape 60">
              <a:extLst>
                <a:ext uri="{FF2B5EF4-FFF2-40B4-BE49-F238E27FC236}">
                  <a16:creationId xmlns:a16="http://schemas.microsoft.com/office/drawing/2014/main" id="{6AC2C978-2A1A-4B55-9464-1C8D0F2997A9}"/>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6950491A-066A-4560-B0B0-565A22C22CBF}"/>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CC43BA12-5776-423C-955D-42D94DC2795F}"/>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64" name="Freeform: Shape 63">
              <a:extLst>
                <a:ext uri="{FF2B5EF4-FFF2-40B4-BE49-F238E27FC236}">
                  <a16:creationId xmlns:a16="http://schemas.microsoft.com/office/drawing/2014/main" id="{E8AD8528-7042-4B52-B049-BD8F62E3BC61}"/>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65" name="Straight Connector 64">
            <a:extLst>
              <a:ext uri="{FF2B5EF4-FFF2-40B4-BE49-F238E27FC236}">
                <a16:creationId xmlns:a16="http://schemas.microsoft.com/office/drawing/2014/main" id="{C9AC3FDE-F05E-4D4A-9531-0EC9C6D4572C}"/>
              </a:ext>
            </a:extLst>
          </p:cNvPr>
          <p:cNvCxnSpPr>
            <a:cxnSpLocks/>
          </p:cNvCxnSpPr>
          <p:nvPr/>
        </p:nvCxnSpPr>
        <p:spPr>
          <a:xfrm flipV="1">
            <a:off x="8060057" y="4613041"/>
            <a:ext cx="394211" cy="365760"/>
          </a:xfrm>
          <a:prstGeom prst="line">
            <a:avLst/>
          </a:prstGeom>
          <a:ln cap="rnd" w="34925">
            <a:solidFill>
              <a:schemeClr val="accent2"/>
            </a:solidFill>
            <a:prstDash val="sysDash"/>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17208652"/>
      </p:ext>
    </p:extLst>
  </p:cSld>
  <p:clrMapOvr>
    <a:masterClrMapping/>
  </p:clrMapOvr>
  <mc:AlternateContent xmlns:mc="http://schemas.openxmlformats.org/markup-compatibility/2006" xmlns:p159="http://schemas.microsoft.com/office/powerpoint/2015/09/main">
    <mc:Choice Requires="p159">
      <p:transition advTm="6312" spd="slow">
        <p159:morph option="byObject"/>
      </p:transition>
    </mc:Choice>
    <mc:Fallback xmlns="">
      <p:transition advTm="631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7"/>
                                        </p:tgtEl>
                                        <p:attrNameLst>
                                          <p:attrName>style.visibility</p:attrName>
                                        </p:attrNameLst>
                                      </p:cBhvr>
                                      <p:to>
                                        <p:strVal val="visible"/>
                                      </p:to>
                                    </p:set>
                                    <p:animEffect filter="fade" transition="in">
                                      <p:cBhvr>
                                        <p:cTn dur="500" id="12"/>
                                        <p:tgtEl>
                                          <p:spTgt spid="47"/>
                                        </p:tgtEl>
                                      </p:cBhvr>
                                    </p:animEffect>
                                  </p:childTnLst>
                                </p:cTn>
                              </p:par>
                              <p:par>
                                <p:cTn fill="hold" id="13" nodeType="withEffect" presetClass="entr" presetID="10" presetSubtype="0">
                                  <p:stCondLst>
                                    <p:cond delay="0"/>
                                  </p:stCondLst>
                                  <p:childTnLst>
                                    <p:set>
                                      <p:cBhvr>
                                        <p:cTn dur="1" fill="hold" id="14">
                                          <p:stCondLst>
                                            <p:cond delay="0"/>
                                          </p:stCondLst>
                                        </p:cTn>
                                        <p:tgtEl>
                                          <p:spTgt spid="53"/>
                                        </p:tgtEl>
                                        <p:attrNameLst>
                                          <p:attrName>style.visibility</p:attrName>
                                        </p:attrNameLst>
                                      </p:cBhvr>
                                      <p:to>
                                        <p:strVal val="visible"/>
                                      </p:to>
                                    </p:set>
                                    <p:animEffect filter="fade" transition="in">
                                      <p:cBhvr>
                                        <p:cTn dur="500" id="15"/>
                                        <p:tgtEl>
                                          <p:spTgt spid="53"/>
                                        </p:tgtEl>
                                      </p:cBhvr>
                                    </p:animEffect>
                                  </p:childTnLst>
                                </p:cTn>
                              </p:par>
                              <p:par>
                                <p:cTn fill="hold" id="16" nodeType="withEffect" presetClass="entr" presetID="10" presetSubtype="0">
                                  <p:stCondLst>
                                    <p:cond delay="250"/>
                                  </p:stCondLst>
                                  <p:childTnLst>
                                    <p:set>
                                      <p:cBhvr>
                                        <p:cTn dur="1" fill="hold" id="17">
                                          <p:stCondLst>
                                            <p:cond delay="0"/>
                                          </p:stCondLst>
                                        </p:cTn>
                                        <p:tgtEl>
                                          <p:spTgt spid="48"/>
                                        </p:tgtEl>
                                        <p:attrNameLst>
                                          <p:attrName>style.visibility</p:attrName>
                                        </p:attrNameLst>
                                      </p:cBhvr>
                                      <p:to>
                                        <p:strVal val="visible"/>
                                      </p:to>
                                    </p:set>
                                    <p:animEffect filter="fade" transition="in">
                                      <p:cBhvr>
                                        <p:cTn dur="500" id="18"/>
                                        <p:tgtEl>
                                          <p:spTgt spid="48"/>
                                        </p:tgtEl>
                                      </p:cBhvr>
                                    </p:animEffect>
                                  </p:childTnLst>
                                </p:cTn>
                              </p:par>
                              <p:par>
                                <p:cTn fill="hold" id="19" nodeType="withEffect" presetClass="entr" presetID="10" presetSubtype="0">
                                  <p:stCondLst>
                                    <p:cond delay="25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500"/>
                                  </p:stCondLst>
                                  <p:childTnLst>
                                    <p:set>
                                      <p:cBhvr>
                                        <p:cTn dur="1" fill="hold" id="23">
                                          <p:stCondLst>
                                            <p:cond delay="0"/>
                                          </p:stCondLst>
                                        </p:cTn>
                                        <p:tgtEl>
                                          <p:spTgt spid="54"/>
                                        </p:tgtEl>
                                        <p:attrNameLst>
                                          <p:attrName>style.visibility</p:attrName>
                                        </p:attrNameLst>
                                      </p:cBhvr>
                                      <p:to>
                                        <p:strVal val="visible"/>
                                      </p:to>
                                    </p:set>
                                    <p:animEffect filter="fade" transition="in">
                                      <p:cBhvr>
                                        <p:cTn dur="500" id="24"/>
                                        <p:tgtEl>
                                          <p:spTgt spid="54"/>
                                        </p:tgtEl>
                                      </p:cBhvr>
                                    </p:animEffect>
                                  </p:childTnLst>
                                </p:cTn>
                              </p:par>
                              <p:par>
                                <p:cTn fill="hold" id="25" nodeType="withEffect" presetClass="entr" presetID="10" presetSubtype="0">
                                  <p:stCondLst>
                                    <p:cond delay="500"/>
                                  </p:stCondLst>
                                  <p:childTnLst>
                                    <p:set>
                                      <p:cBhvr>
                                        <p:cTn dur="1" fill="hold" id="26">
                                          <p:stCondLst>
                                            <p:cond delay="0"/>
                                          </p:stCondLst>
                                        </p:cTn>
                                        <p:tgtEl>
                                          <p:spTgt spid="59"/>
                                        </p:tgtEl>
                                        <p:attrNameLst>
                                          <p:attrName>style.visibility</p:attrName>
                                        </p:attrNameLst>
                                      </p:cBhvr>
                                      <p:to>
                                        <p:strVal val="visible"/>
                                      </p:to>
                                    </p:set>
                                    <p:animEffect filter="fade" transition="in">
                                      <p:cBhvr>
                                        <p:cTn dur="500" id="27"/>
                                        <p:tgtEl>
                                          <p:spTgt spid="59"/>
                                        </p:tgtEl>
                                      </p:cBhvr>
                                    </p:animEffect>
                                  </p:childTnLst>
                                </p:cTn>
                              </p:par>
                              <p:par>
                                <p:cTn fill="hold" id="28" nodeType="withEffect" presetClass="entr" presetID="10" presetSubtype="0">
                                  <p:stCondLst>
                                    <p:cond delay="750"/>
                                  </p:stCondLst>
                                  <p:childTnLst>
                                    <p:set>
                                      <p:cBhvr>
                                        <p:cTn dur="1" fill="hold" id="29">
                                          <p:stCondLst>
                                            <p:cond delay="0"/>
                                          </p:stCondLst>
                                        </p:cTn>
                                        <p:tgtEl>
                                          <p:spTgt spid="60"/>
                                        </p:tgtEl>
                                        <p:attrNameLst>
                                          <p:attrName>style.visibility</p:attrName>
                                        </p:attrNameLst>
                                      </p:cBhvr>
                                      <p:to>
                                        <p:strVal val="visible"/>
                                      </p:to>
                                    </p:set>
                                    <p:animEffect filter="fade" transition="in">
                                      <p:cBhvr>
                                        <p:cTn dur="500" id="30"/>
                                        <p:tgtEl>
                                          <p:spTgt spid="60"/>
                                        </p:tgtEl>
                                      </p:cBhvr>
                                    </p:animEffect>
                                  </p:childTnLst>
                                </p:cTn>
                              </p:par>
                              <p:par>
                                <p:cTn fill="hold" id="31" nodeType="withEffect" presetClass="entr" presetID="10" presetSubtype="0">
                                  <p:stCondLst>
                                    <p:cond delay="750"/>
                                  </p:stCondLst>
                                  <p:childTnLst>
                                    <p:set>
                                      <p:cBhvr>
                                        <p:cTn dur="1" fill="hold" id="32">
                                          <p:stCondLst>
                                            <p:cond delay="0"/>
                                          </p:stCondLst>
                                        </p:cTn>
                                        <p:tgtEl>
                                          <p:spTgt spid="65"/>
                                        </p:tgtEl>
                                        <p:attrNameLst>
                                          <p:attrName>style.visibility</p:attrName>
                                        </p:attrNameLst>
                                      </p:cBhvr>
                                      <p:to>
                                        <p:strVal val="visible"/>
                                      </p:to>
                                    </p:set>
                                    <p:animEffect filter="fade" transition="in">
                                      <p:cBhvr>
                                        <p:cTn dur="500" id="33"/>
                                        <p:tgtEl>
                                          <p:spTgt spid="65"/>
                                        </p:tgtEl>
                                      </p:cBhvr>
                                    </p:animEffect>
                                  </p:childTnLst>
                                </p:cTn>
                              </p:par>
                              <p:par>
                                <p:cTn fill="hold" id="34" nodeType="withEffect" presetClass="entr" presetID="10" presetSubtype="0">
                                  <p:stCondLst>
                                    <p:cond delay="100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1000"/>
                                  </p:stCondLst>
                                  <p:childTnLst>
                                    <p:set>
                                      <p:cBhvr>
                                        <p:cTn dur="1" fill="hold" id="38">
                                          <p:stCondLst>
                                            <p:cond delay="0"/>
                                          </p:stCondLst>
                                        </p:cTn>
                                        <p:tgtEl>
                                          <p:spTgt spid="42"/>
                                        </p:tgtEl>
                                        <p:attrNameLst>
                                          <p:attrName>style.visibility</p:attrName>
                                        </p:attrNameLst>
                                      </p:cBhvr>
                                      <p:to>
                                        <p:strVal val="visible"/>
                                      </p:to>
                                    </p:set>
                                    <p:animEffect filter="fade" transition="in">
                                      <p:cBhvr>
                                        <p:cTn dur="500" id="39"/>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7C210B-54B2-467E-9817-9D9E89F50BA6}"/>
              </a:ext>
            </a:extLst>
          </p:cNvPr>
          <p:cNvGrpSpPr/>
          <p:nvPr/>
        </p:nvGrpSpPr>
        <p:grpSpPr>
          <a:xfrm>
            <a:off x="2740983" y="2963660"/>
            <a:ext cx="3089897" cy="1808018"/>
            <a:chOff x="4761631" y="2158192"/>
            <a:chExt cx="5620930" cy="3289024"/>
          </a:xfrm>
        </p:grpSpPr>
        <p:sp>
          <p:nvSpPr>
            <p:cNvPr id="6" name="Graphic 9">
              <a:extLst>
                <a:ext uri="{FF2B5EF4-FFF2-40B4-BE49-F238E27FC236}">
                  <a16:creationId xmlns:a16="http://schemas.microsoft.com/office/drawing/2014/main" id="{F9AA5869-CD0C-400D-85E0-5444E7573176}"/>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7" name="Graphic 9">
              <a:extLst>
                <a:ext uri="{FF2B5EF4-FFF2-40B4-BE49-F238E27FC236}">
                  <a16:creationId xmlns:a16="http://schemas.microsoft.com/office/drawing/2014/main" id="{3791742F-3AFF-4112-B531-BE267DF8277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8" name="Graphic 9">
              <a:extLst>
                <a:ext uri="{FF2B5EF4-FFF2-40B4-BE49-F238E27FC236}">
                  <a16:creationId xmlns:a16="http://schemas.microsoft.com/office/drawing/2014/main" id="{FE9791D0-1CD3-4195-A891-FFA1EBB3E2B3}"/>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9" name="Graphic 9">
              <a:extLst>
                <a:ext uri="{FF2B5EF4-FFF2-40B4-BE49-F238E27FC236}">
                  <a16:creationId xmlns:a16="http://schemas.microsoft.com/office/drawing/2014/main" id="{717B6192-DFCE-4B68-87C5-E3AF1CDB933B}"/>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10" name="Graphic 9">
              <a:extLst>
                <a:ext uri="{FF2B5EF4-FFF2-40B4-BE49-F238E27FC236}">
                  <a16:creationId xmlns:a16="http://schemas.microsoft.com/office/drawing/2014/main" id="{74814797-ED3F-4DEF-AAE3-9882FD64EBDD}"/>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11" name="Graphic 9">
              <a:extLst>
                <a:ext uri="{FF2B5EF4-FFF2-40B4-BE49-F238E27FC236}">
                  <a16:creationId xmlns:a16="http://schemas.microsoft.com/office/drawing/2014/main" id="{4716B091-8CC2-48AE-A9EC-5FC912A8FE4F}"/>
                </a:ext>
              </a:extLst>
            </p:cNvPr>
            <p:cNvGrpSpPr/>
            <p:nvPr/>
          </p:nvGrpSpPr>
          <p:grpSpPr>
            <a:xfrm>
              <a:off x="4761631" y="2859591"/>
              <a:ext cx="1372353" cy="1629899"/>
              <a:chOff x="4761631" y="2859591"/>
              <a:chExt cx="1372353" cy="1629899"/>
            </a:xfrm>
          </p:grpSpPr>
          <p:sp>
            <p:nvSpPr>
              <p:cNvPr id="12" name="Freeform: Shape 11">
                <a:extLst>
                  <a:ext uri="{FF2B5EF4-FFF2-40B4-BE49-F238E27FC236}">
                    <a16:creationId xmlns:a16="http://schemas.microsoft.com/office/drawing/2014/main" id="{06BB812B-78F8-473F-80C5-6A6FC72CA9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774DF751-6051-43A6-A226-C56578DBDED7}"/>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4BEA6A1B-B94A-4D9B-A18F-AACFF9A073D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C6D4E13A-3DBC-48EA-92DA-8F9EEFF077FB}"/>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16" name="Rectangle: Rounded Corners 15">
            <a:extLst>
              <a:ext uri="{FF2B5EF4-FFF2-40B4-BE49-F238E27FC236}">
                <a16:creationId xmlns:a16="http://schemas.microsoft.com/office/drawing/2014/main" id="{AD112278-B009-4149-B836-E233DCBF4DF1}"/>
              </a:ext>
            </a:extLst>
          </p:cNvPr>
          <p:cNvSpPr/>
          <p:nvPr/>
        </p:nvSpPr>
        <p:spPr>
          <a:xfrm>
            <a:off x="3045122" y="1545976"/>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b3ed23df8d169bcc35c7c29864f60be">
            <a:pPr algn="ctr"/>
            <a:r>
              <a:rPr dirty="0" lang="en-US" sz="2200"/>
              <a:t>Application Saisie de données</a:t>
            </a:r>
          </a:p>
        </p:txBody>
      </p:sp>
      <p:sp>
        <p:nvSpPr>
          <p:cNvPr id="17" name="Freeform: Shape 16">
            <a:extLst>
              <a:ext uri="{FF2B5EF4-FFF2-40B4-BE49-F238E27FC236}">
                <a16:creationId xmlns:a16="http://schemas.microsoft.com/office/drawing/2014/main" id="{055CB39C-6AEC-4670-86D5-54D768F6ADF5}"/>
              </a:ext>
            </a:extLst>
          </p:cNvPr>
          <p:cNvSpPr/>
          <p:nvPr/>
        </p:nvSpPr>
        <p:spPr>
          <a:xfrm>
            <a:off x="1272868" y="3650515"/>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1778948" y="3229160"/>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1980950" y="4120196"/>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2044826" y="1999373"/>
            <a:ext cx="690944" cy="80673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cap="flat" w="15776">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cap="flat" w="15776">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cap="flat" w="15776">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cap="flat" w="15776">
              <a:noFill/>
              <a:prstDash val="solid"/>
              <a:miter/>
            </a:ln>
          </p:spPr>
          <p:txBody>
            <a:bodyPr anchor="ctr" rtlCol="0"/>
            <a:lstStyle/>
            <a:p>
              <a:endParaRPr dirty="0"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1998054" y="2018237"/>
            <a:ext cx="901964" cy="822960"/>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txid="8dc7d3006fbdf51ed4af5451fee3e2e5">
            <a:r>
              <a:rPr dirty="0" lang="en-US"/>
              <a:t>Dans cette leçon, vous allez voir...</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rtlCol="0" wrap="square">
            <a:spAutoFit/>
          </a:bodyPr>
          <a:lstStyle/>
          <a:p txid="31388488ce6333bea30ea43e626f5f63">
            <a:pPr algn="l" indent="-342900" marL="342900">
              <a:buClr>
                <a:srgbClr val="008CCF"/>
              </a:buClr>
              <a:buFont charset="-79" pitchFamily="2" typeface="Rubik"/>
              <a:buChar char="•"/>
            </a:pPr>
            <a:r>
              <a:rPr dirty="0" lang="en-US" sz="2400"/>
              <a:t>Les fonctionnalités de saisie de données hors ligne du DHIS2</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advTm="14899" spd="slow">
        <p159:morph option="byObject"/>
      </p:transition>
    </mc:Choice>
    <mc:Fallback xmlns="">
      <p:transition advTm="1489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7"/>
                                        </p:tgtEl>
                                        <p:attrNameLst>
                                          <p:attrName>style.visibility</p:attrName>
                                        </p:attrNameLst>
                                      </p:cBhvr>
                                      <p:to>
                                        <p:strVal val="visible"/>
                                      </p:to>
                                    </p:set>
                                    <p:animEffect filter="fade" transition="in">
                                      <p:cBhvr>
                                        <p:cTn dur="500" id="7"/>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7"/>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A32C93-CDF2-95FB-8FD7-38022371D326}"/>
              </a:ext>
            </a:extLst>
          </p:cNvPr>
          <p:cNvSpPr txBox="1"/>
          <p:nvPr/>
        </p:nvSpPr>
        <p:spPr>
          <a:xfrm>
            <a:off x="4945487" y="3322749"/>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advTm="81000" p14:dur="2000" spd="slow"/>
    </mc:Choice>
    <mc:Fallback xmlns="">
      <p:transition advTm="81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Graphical user interface, table  Description automatically generated" id="3" name="Picture 2">
            <a:extLst>
              <a:ext uri="{FF2B5EF4-FFF2-40B4-BE49-F238E27FC236}">
                <a16:creationId xmlns:a16="http://schemas.microsoft.com/office/drawing/2014/main" id="{7D58E5E8-DBA7-41AD-B13C-7EFEF796F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8F037180-7F0B-4F1F-B186-7D5D17BF2F84}"/>
              </a:ext>
            </a:extLst>
          </p:cNvPr>
          <p:cNvSpPr/>
          <p:nvPr/>
        </p:nvSpPr>
        <p:spPr>
          <a:xfrm>
            <a:off x="7105702" y="805433"/>
            <a:ext cx="4923173" cy="5622581"/>
          </a:xfrm>
          <a:prstGeom prst="roundRect">
            <a:avLst>
              <a:gd fmla="val 5333"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65CAFEA5-3340-47FA-8B87-CCAAE8F7D59D}"/>
              </a:ext>
            </a:extLst>
          </p:cNvPr>
          <p:cNvGrpSpPr/>
          <p:nvPr/>
        </p:nvGrpSpPr>
        <p:grpSpPr>
          <a:xfrm>
            <a:off x="6909106" y="429985"/>
            <a:ext cx="804672" cy="804672"/>
            <a:chOff x="10901033" y="516564"/>
            <a:chExt cx="804672" cy="804672"/>
          </a:xfrm>
        </p:grpSpPr>
        <p:sp>
          <p:nvSpPr>
            <p:cNvPr id="6" name="Oval 5">
              <a:extLst>
                <a:ext uri="{FF2B5EF4-FFF2-40B4-BE49-F238E27FC236}">
                  <a16:creationId xmlns:a16="http://schemas.microsoft.com/office/drawing/2014/main" id="{22832ED7-AB5E-44AF-A951-127324007D0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FC7BC13B-3CAC-447A-AFB5-28DF6047B61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E8E1A0B3-9564-4DE8-9A61-A887CB4A6482}"/>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5EB17ACF-7861-45A1-B3E0-79516A3E70FE}"/>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588491A-3010-41FF-A179-336107D80785}"/>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D073AD35-41A0-4A5B-8216-3CCC83B69A84}"/>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3" name="TextBox 12">
            <a:extLst>
              <a:ext uri="{FF2B5EF4-FFF2-40B4-BE49-F238E27FC236}">
                <a16:creationId xmlns:a16="http://schemas.microsoft.com/office/drawing/2014/main" id="{EF3AA2CA-FBBE-4B73-B00B-921E8600A933}"/>
              </a:ext>
            </a:extLst>
          </p:cNvPr>
          <p:cNvSpPr txBox="1"/>
          <p:nvPr/>
        </p:nvSpPr>
        <p:spPr>
          <a:xfrm>
            <a:off x="7186514" y="1127249"/>
            <a:ext cx="4876743" cy="1938992"/>
          </a:xfrm>
          <a:prstGeom prst="rect">
            <a:avLst/>
          </a:prstGeom>
          <a:noFill/>
        </p:spPr>
        <p:txBody>
          <a:bodyPr rtlCol="0" wrap="square">
            <a:spAutoFit/>
          </a:bodyPr>
          <a:lstStyle/>
          <a:p txid="916486d05e19f3421d1edae1536e86bd">
            <a:pPr algn="l" indent="-342900" marL="342900">
              <a:buClr>
                <a:srgbClr val="008CCF"/>
              </a:buClr>
              <a:buFont charset="0" panose="020B0604020202020204" pitchFamily="34" typeface="Arial"/>
              <a:buChar char="•"/>
            </a:pPr>
            <a:r>
              <a:rPr dirty="0" lang="en-US" sz="2400"/>
              <a:t>N'utilisez pas l'application DHIS2 Browser Cache Cleaner pour vider le cache de votre navigateur.</a:t>
            </a:r>
          </a:p>
          <a:p txid="4f12e5aed0be28f068be9da33433d72c">
            <a:pPr indent="-342900" lvl="1" marL="800100">
              <a:buClr>
                <a:srgbClr val="008CCF"/>
              </a:buClr>
              <a:buFont charset="0" panose="020B0604020202020204" pitchFamily="34" typeface="Arial"/>
              <a:buChar char="•"/>
            </a:pPr>
            <a:r>
              <a:rPr dirty="0" lang="en-US" sz="2400"/>
              <a:t>Vos données sont stockées localement</a:t>
            </a:r>
          </a:p>
        </p:txBody>
      </p:sp>
      <p:sp>
        <p:nvSpPr>
          <p:cNvPr id="14" name="TextBox 13">
            <a:extLst>
              <a:ext uri="{FF2B5EF4-FFF2-40B4-BE49-F238E27FC236}">
                <a16:creationId xmlns:a16="http://schemas.microsoft.com/office/drawing/2014/main" id="{A6C890B1-DEC9-4118-9016-75F0DB1C6728}"/>
              </a:ext>
            </a:extLst>
          </p:cNvPr>
          <p:cNvSpPr txBox="1"/>
          <p:nvPr/>
        </p:nvSpPr>
        <p:spPr>
          <a:xfrm>
            <a:off x="7189983" y="2835378"/>
            <a:ext cx="4765152" cy="1569660"/>
          </a:xfrm>
          <a:prstGeom prst="rect">
            <a:avLst/>
          </a:prstGeom>
          <a:noFill/>
        </p:spPr>
        <p:txBody>
          <a:bodyPr rtlCol="0" wrap="square">
            <a:spAutoFit/>
          </a:bodyPr>
          <a:lstStyle/>
          <a:p txid="6d602969ea85123a40ec45d362a830db">
            <a:pPr algn="l" indent="-342900" marL="342900">
              <a:buClr>
                <a:srgbClr val="008CCF"/>
              </a:buClr>
              <a:buFont charset="0" panose="020B0604020202020204" pitchFamily="34" typeface="Arial"/>
              <a:buChar char="•"/>
            </a:pPr>
            <a:r>
              <a:rPr dirty="0" lang="en-US" sz="2400"/>
              <a:t>Offline functionality in web-based DHIS2</a:t>
            </a:r>
          </a:p>
          <a:p txid="cb251a762caec4895cf8059cbfb8a84f">
            <a:pPr indent="-342900" lvl="1" marL="800100">
              <a:buClr>
                <a:srgbClr val="008CCF"/>
              </a:buClr>
              <a:buFont charset="0" panose="020B0604020202020204" pitchFamily="34" typeface="Arial"/>
              <a:buChar char="•"/>
            </a:pPr>
            <a:r>
              <a:rPr dirty="0" lang="en-US" sz="2400"/>
              <a:t>Palier les périodes d'interruption de l'accès à Internet</a:t>
            </a:r>
          </a:p>
        </p:txBody>
      </p:sp>
      <p:sp>
        <p:nvSpPr>
          <p:cNvPr id="16" name="TextBox 15">
            <a:extLst>
              <a:ext uri="{FF2B5EF4-FFF2-40B4-BE49-F238E27FC236}">
                <a16:creationId xmlns:a16="http://schemas.microsoft.com/office/drawing/2014/main" id="{3C384E16-49AF-483F-8FA1-71DE0E4F1D44}"/>
              </a:ext>
            </a:extLst>
          </p:cNvPr>
          <p:cNvSpPr txBox="1"/>
          <p:nvPr/>
        </p:nvSpPr>
        <p:spPr>
          <a:xfrm>
            <a:off x="7189983" y="4543507"/>
            <a:ext cx="4765152" cy="1938992"/>
          </a:xfrm>
          <a:prstGeom prst="rect">
            <a:avLst/>
          </a:prstGeom>
          <a:noFill/>
        </p:spPr>
        <p:txBody>
          <a:bodyPr rtlCol="0" wrap="square">
            <a:spAutoFit/>
          </a:bodyPr>
          <a:lstStyle/>
          <a:p txid="c04a795859636ade055adf0eb70db6be">
            <a:pPr algn="l" indent="-342900" marL="342900">
              <a:buClr>
                <a:srgbClr val="008CCF"/>
              </a:buClr>
              <a:buFont charset="0" panose="020B0604020202020204" pitchFamily="34" typeface="Arial"/>
              <a:buChar char="•"/>
            </a:pPr>
            <a:r>
              <a:rPr dirty="0" lang="en-US" sz="2400"/>
              <a:t>Saisir des données dans des endroits où la connectivité internet est limitée :</a:t>
            </a:r>
          </a:p>
          <a:p txid="3d829be1ef0cd9243696d66e2d73b629">
            <a:pPr indent="-342900" lvl="1" marL="800100">
              <a:buClr>
                <a:srgbClr val="008CCF"/>
              </a:buClr>
              <a:buFont charset="0" panose="020B0604020202020204" pitchFamily="34" typeface="Arial"/>
              <a:buChar char="•"/>
            </a:pPr>
            <a:r>
              <a:rPr dirty="0" lang="en-US" sz="2400"/>
              <a:t>Application de saisie Android du DHIS2</a:t>
            </a:r>
          </a:p>
        </p:txBody>
      </p:sp>
    </p:spTree>
    <p:custDataLst>
      <p:tags r:id="rId1"/>
    </p:custDataLst>
    <p:extLst>
      <p:ext uri="{BB962C8B-B14F-4D97-AF65-F5344CB8AC3E}">
        <p14:creationId xmlns:p14="http://schemas.microsoft.com/office/powerpoint/2010/main" val="3503168959"/>
      </p:ext>
    </p:extLst>
  </p:cSld>
  <p:clrMapOvr>
    <a:masterClrMapping/>
  </p:clrMapOvr>
  <mc:AlternateContent xmlns:mc="http://schemas.openxmlformats.org/markup-compatibility/2006" xmlns:p14="http://schemas.microsoft.com/office/powerpoint/2010/main">
    <mc:Choice Requires="p14">
      <p:transition advTm="54456" p14:dur="1250" spd="slow"/>
    </mc:Choice>
    <mc:Fallback xmlns="">
      <p:transition advTm="544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3">
                                            <p:txEl>
                                              <p:pRg end="0" st="0"/>
                                            </p:txEl>
                                          </p:spTgt>
                                        </p:tgtEl>
                                        <p:attrNameLst>
                                          <p:attrName>style.visibility</p:attrName>
                                        </p:attrNameLst>
                                      </p:cBhvr>
                                      <p:to>
                                        <p:strVal val="visible"/>
                                      </p:to>
                                    </p:set>
                                    <p:animEffect filter="fade" transition="in">
                                      <p:cBhvr>
                                        <p:cTn dur="500" id="15"/>
                                        <p:tgtEl>
                                          <p:spTgt spid="1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xEl>
                                              <p:pRg end="1" st="1"/>
                                            </p:txEl>
                                          </p:spTgt>
                                        </p:tgtEl>
                                        <p:attrNameLst>
                                          <p:attrName>style.visibility</p:attrName>
                                        </p:attrNameLst>
                                      </p:cBhvr>
                                      <p:to>
                                        <p:strVal val="visible"/>
                                      </p:to>
                                    </p:set>
                                    <p:animEffect filter="fade" transition="in">
                                      <p:cBhvr>
                                        <p:cTn dur="500" id="20"/>
                                        <p:tgtEl>
                                          <p:spTgt spid="1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xEl>
                                              <p:pRg end="0" st="0"/>
                                            </p:txEl>
                                          </p:spTgt>
                                        </p:tgtEl>
                                        <p:attrNameLst>
                                          <p:attrName>style.visibility</p:attrName>
                                        </p:attrNameLst>
                                      </p:cBhvr>
                                      <p:to>
                                        <p:strVal val="visible"/>
                                      </p:to>
                                    </p:set>
                                    <p:animEffect filter="fade" transition="in">
                                      <p:cBhvr>
                                        <p:cTn dur="500" id="25"/>
                                        <p:tgtEl>
                                          <p:spTgt spid="1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4">
                                            <p:txEl>
                                              <p:pRg end="1" st="1"/>
                                            </p:txEl>
                                          </p:spTgt>
                                        </p:tgtEl>
                                        <p:attrNameLst>
                                          <p:attrName>style.visibility</p:attrName>
                                        </p:attrNameLst>
                                      </p:cBhvr>
                                      <p:to>
                                        <p:strVal val="visible"/>
                                      </p:to>
                                    </p:set>
                                    <p:animEffect filter="fade" transition="in">
                                      <p:cBhvr>
                                        <p:cTn dur="500" id="30"/>
                                        <p:tgtEl>
                                          <p:spTgt spid="1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xEl>
                                              <p:pRg end="0" st="0"/>
                                            </p:txEl>
                                          </p:spTgt>
                                        </p:tgtEl>
                                        <p:attrNameLst>
                                          <p:attrName>style.visibility</p:attrName>
                                        </p:attrNameLst>
                                      </p:cBhvr>
                                      <p:to>
                                        <p:strVal val="visible"/>
                                      </p:to>
                                    </p:set>
                                    <p:animEffect filter="fade" transition="in">
                                      <p:cBhvr>
                                        <p:cTn dur="500" id="35"/>
                                        <p:tgtEl>
                                          <p:spTgt spid="16">
                                            <p:txEl>
                                              <p:pRg end="0" st="0"/>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6">
                                            <p:txEl>
                                              <p:pRg end="1" st="1"/>
                                            </p:txEl>
                                          </p:spTgt>
                                        </p:tgtEl>
                                        <p:attrNameLst>
                                          <p:attrName>style.visibility</p:attrName>
                                        </p:attrNameLst>
                                      </p:cBhvr>
                                      <p:to>
                                        <p:strVal val="visible"/>
                                      </p:to>
                                    </p:set>
                                    <p:animEffect filter="fade" transition="in">
                                      <p:cBhvr>
                                        <p:cTn dur="500" id="40"/>
                                        <p:tgtEl>
                                          <p:spTgt spid="1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build="p" grpId="0" spid="13" uiExpand="1"/>
      <p:bldP build="p" grpId="0" spid="14" uiExpand="1"/>
      <p:bldP build="p" grpId="0" spid="16" uiExpand="1"/>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txid="1300f86974cafc2d65eb1f082a26bdf1">
            <a:r>
              <a:rPr dirty="0" lang="en-US"/>
              <a:t>Résumé</a:t>
            </a:r>
          </a:p>
        </p:txBody>
      </p:sp>
      <p:sp>
        <p:nvSpPr>
          <p:cNvPr id="23" name="TextBox 22">
            <a:extLst>
              <a:ext uri="{FF2B5EF4-FFF2-40B4-BE49-F238E27FC236}">
                <a16:creationId xmlns:a16="http://schemas.microsoft.com/office/drawing/2014/main" id="{E631716D-744D-4C05-BBD0-7F832E345588}"/>
              </a:ext>
            </a:extLst>
          </p:cNvPr>
          <p:cNvSpPr txBox="1"/>
          <p:nvPr/>
        </p:nvSpPr>
        <p:spPr>
          <a:xfrm>
            <a:off x="2133598" y="1866900"/>
            <a:ext cx="7532915" cy="1569660"/>
          </a:xfrm>
          <a:prstGeom prst="rect">
            <a:avLst/>
          </a:prstGeom>
          <a:noFill/>
        </p:spPr>
        <p:txBody>
          <a:bodyPr rtlCol="0" wrap="square">
            <a:spAutoFit/>
          </a:bodyPr>
          <a:lstStyle/>
          <a:p txid="402efa5c53eb3690cf6abdbd47419ae6">
            <a:pPr indent="-342900" marL="342900">
              <a:buClr>
                <a:srgbClr val="008CCF"/>
              </a:buClr>
              <a:buFont charset="0" panose="020B0604020202020204" pitchFamily="34" typeface="Arial"/>
              <a:buChar char="•"/>
            </a:pPr>
            <a:r>
              <a:rPr dirty="0" lang="en-US" sz="2400"/>
              <a:t>DHIS2 vous permet de saisir des données lorsque la connexion internet n'est pas stable :</a:t>
            </a:r>
          </a:p>
          <a:p txid="f88c184829fdbc8af3a880fe84b1e1b4">
            <a:pPr indent="-342900" lvl="1" marL="800100">
              <a:buClr>
                <a:srgbClr val="008CCF"/>
              </a:buClr>
              <a:buFont charset="0" panose="020B0604020202020204" pitchFamily="34" typeface="Arial"/>
              <a:buChar char="•"/>
            </a:pPr>
            <a:r>
              <a:rPr dirty="0" lang="en-US" sz="2400"/>
              <a:t>Sauvegarder les données localement dans le cache de votre navigateur</a:t>
            </a:r>
          </a:p>
        </p:txBody>
      </p:sp>
      <p:sp>
        <p:nvSpPr>
          <p:cNvPr id="25" name="TextBox 24">
            <a:extLst>
              <a:ext uri="{FF2B5EF4-FFF2-40B4-BE49-F238E27FC236}">
                <a16:creationId xmlns:a16="http://schemas.microsoft.com/office/drawing/2014/main" id="{2D16E88E-43D1-410A-BE0A-C9A9B4C6A185}"/>
              </a:ext>
            </a:extLst>
          </p:cNvPr>
          <p:cNvSpPr txBox="1"/>
          <p:nvPr/>
        </p:nvSpPr>
        <p:spPr>
          <a:xfrm>
            <a:off x="2133598" y="3222378"/>
            <a:ext cx="7532915" cy="830997"/>
          </a:xfrm>
          <a:prstGeom prst="rect">
            <a:avLst/>
          </a:prstGeom>
          <a:noFill/>
        </p:spPr>
        <p:txBody>
          <a:bodyPr rtlCol="0" wrap="square">
            <a:spAutoFit/>
          </a:bodyPr>
          <a:lstStyle/>
          <a:p txid="27ae0685da951aa32c907b2e09c89958">
            <a:pPr indent="-342900" marL="342900">
              <a:buClr>
                <a:srgbClr val="008CCF"/>
              </a:buClr>
              <a:buFont charset="0" panose="020B0604020202020204" pitchFamily="34" typeface="Arial"/>
              <a:buChar char="•"/>
            </a:pPr>
            <a:r>
              <a:rPr dirty="0" lang="en-US" sz="2400"/>
              <a:t>Lorsque vous êtes hors ligne, un message s'affiche à l'écran</a:t>
            </a:r>
          </a:p>
        </p:txBody>
      </p:sp>
      <p:sp>
        <p:nvSpPr>
          <p:cNvPr id="36" name="TextBox 35">
            <a:extLst>
              <a:ext uri="{FF2B5EF4-FFF2-40B4-BE49-F238E27FC236}">
                <a16:creationId xmlns:a16="http://schemas.microsoft.com/office/drawing/2014/main" id="{651DDE82-3CAF-47DC-9CB6-B469CE351E45}"/>
              </a:ext>
            </a:extLst>
          </p:cNvPr>
          <p:cNvSpPr txBox="1"/>
          <p:nvPr/>
        </p:nvSpPr>
        <p:spPr>
          <a:xfrm>
            <a:off x="2133598" y="4208525"/>
            <a:ext cx="7532915" cy="830997"/>
          </a:xfrm>
          <a:prstGeom prst="rect">
            <a:avLst/>
          </a:prstGeom>
          <a:noFill/>
        </p:spPr>
        <p:txBody>
          <a:bodyPr rtlCol="0" wrap="square">
            <a:spAutoFit/>
          </a:bodyPr>
          <a:lstStyle/>
          <a:p txid="e3f99b573aa7f079337593499058984f">
            <a:pPr indent="-342900" marL="342900">
              <a:buClr>
                <a:srgbClr val="008CCF"/>
              </a:buClr>
              <a:buFont charset="0" panose="020B0604020202020204" pitchFamily="34" typeface="Arial"/>
              <a:buChar char="•"/>
            </a:pPr>
            <a:r>
              <a:rPr dirty="0" lang="en-US" sz="2400"/>
              <a:t>Lorsque la connectivité est rétablie, vous devez sélectionner un bouton pour télécharger les données.</a:t>
            </a:r>
          </a:p>
        </p:txBody>
      </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advTm="24696" p14:dur="2000" spd="slow"/>
    </mc:Choice>
    <mc:Fallback xmlns="">
      <p:transition advTm="24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gtEl>
                                        <p:attrNameLst>
                                          <p:attrName>style.visibility</p:attrName>
                                        </p:attrNameLst>
                                      </p:cBhvr>
                                      <p:to>
                                        <p:strVal val="visible"/>
                                      </p:to>
                                    </p:set>
                                    <p:animEffect filter="fade" transition="in">
                                      <p:cBhvr>
                                        <p:cTn dur="500" id="17"/>
                                        <p:tgtEl>
                                          <p:spTgt spid="2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6"/>
                                        </p:tgtEl>
                                        <p:attrNameLst>
                                          <p:attrName>style.visibility</p:attrName>
                                        </p:attrNameLst>
                                      </p:cBhvr>
                                      <p:to>
                                        <p:strVal val="visible"/>
                                      </p:to>
                                    </p:set>
                                    <p:animEffect filter="fade" transition="in">
                                      <p:cBhvr>
                                        <p:cTn dur="500" id="22"/>
                                        <p:tgtEl>
                                          <p:spTgt spid="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grpId="0" spid="25"/>
      <p:bldP grpId="0" spid="3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RESOURCE_FOLDER" val="C:\Users\alita\Documents\0. Clientes LOCAL\DHIS2\Fundamentals\2.0\Data Capture and validation\M2\2.2.3 Entering data in the Data Entry app - part 3\"/>
  <p:tag name="ISPRING_PRESENTATION_PATH" val="C:\Users\alita\Documents\0. Clientes LOCAL\DHIS2\Fundamentals\2.0\Data Capture and validation\M2\2.2.3 Entering data in the Data Entry app - part 3.pptx"/>
  <p:tag name="ISPRING_SCREEN_RECS_UPDATED" val="C:\Users\alita\Documents\0. Clientes LOCAL\DHIS2\Fundamentals\2.0\Data Capture and validation\M2\2.2.3 Entering data in the Data Entry app - part 3\"/>
  <p:tag name="ISPRING_OUTPUT_FOLDER" val="[[&quot;\uFFFD\u007F\uFFFD\uFFFD{6BE92DC9-446C-4AE2-8C04-F8B8C6EF443B}&quot;,&quot;C:\\Users\\alita\\Documents\\0. Clientes LOCAL\\DHIS2\\Fundamentals\\2.0\\Data Capture and validation\\M2&quot;],[&quot;W\uFFFD\uFFFD\uFFFD{0EE2C415-B14D-4F68-A37A-B962E8EEF89A}&quot;,&quot;C:\\Users\\Grant\\Desktop&quot;]]"/>
  <p:tag name="FLASHSPRING_ZOOM_TAG" val="84"/>
  <p:tag name="ISPRING_PRESENTATION_INFO_2" val="&lt;?xml version=&quot;1.0&quot; encoding=&quot;UTF-8&quot; standalone=&quot;no&quot; ?&gt;&#10;&lt;presentation2&gt;&#10;&#10;  &lt;slides&gt;&#10;    &lt;slide id=&quot;{1088BBB9-D649-4C33-993B-C3160AF31CE4}&quot; pptId=&quot;299&quot;/&gt;&#10;    &lt;slide id=&quot;{B9B7AD32-45AC-4DF3-A087-D2389B8B2E74}&quot; pptId=&quot;305&quot;/&gt;&#10;    &lt;slide id=&quot;{FDCBABAC-7406-4D57-8E5D-8B8B27B05C46}&quot; pptId=&quot;308&quot;/&gt;&#10;    &lt;slide id=&quot;{C6E5AEE7-216A-4EBF-83BC-8BFC005C3658}&quot; pptId=&quot;309&quot;/&gt;&#10;    &lt;slide id=&quot;{55C2D346-D820-46C6-A5DC-69874BFD926D}&quot; pptId=&quot;306&quot;/&gt;&#10;    &lt;slide id=&quot;{55247829-C2E6-42BF-877A-1AAFDAC0B2DC}&quot; pptId=&quot;307&quot;/&gt;&#10;    &lt;slide id=&quot;{97FB7252-3078-48C1-A1FA-412194AD38CE}&quot; pptId=&quot;303&quot;/&gt;&#10;    &lt;slide id=&quot;{07464147-B0F9-4FDA-8155-47E5CCFA0A5A}&quot; pptId=&quot;272&quot;/&gt;&#10;  &lt;/slides&gt;&#10;&#10;  &lt;narration&gt;&#10;    &lt;audioTracks&gt;&#10;      &lt;audioTrack muted=&quot;false&quot; name=&quot;intro&quot; resource=&quot;136315bf&quot; slideId=&quot;{1088BBB9-D649-4C33-993B-C3160AF31CE4}&quot; startTime=&quot;0&quot; stepIndex=&quot;0&quot; volume=&quot;1&quot;&gt;&#10;        &lt;audio channels=&quot;2&quot; format=&quot;fltp&quot; sampleRate=&quot;44100&quot;/&gt;&#10;      &lt;/audioTrack&gt;&#10;      &lt;audioTrack muted=&quot;false&quot; name=&quot;Text-to-speech clip — Audio  1&quot; resource=&quot;7a675889&quot; slideId=&quot;{B9B7AD32-45AC-4DF3-A087-D2389B8B2E74}&quot; startTime=&quot;0&quot; stepIndex=&quot;0&quot; volume=&quot;1&quot;&gt;&#10;        &lt;audio channels=&quot;2&quot; format=&quot;fltp&quot; sampleRate=&quot;48000&quot;/&gt;&#10;      &lt;/audioTrack&gt;&#10;      &lt;audioTrack muted=&quot;false&quot; name=&quot;Text-to-speech clip — Audio  2&quot; resource=&quot;5b017e94&quot; slideId=&quot;{FDCBABAC-7406-4D57-8E5D-8B8B27B05C46}&quot; startTime=&quot;0&quot; stepIndex=&quot;0&quot; volume=&quot;1&quot;&gt;&#10;        &lt;audio channels=&quot;2&quot; format=&quot;fltp&quot; sampleRate=&quot;48000&quot;/&gt;&#10;      &lt;/audioTrack&gt;&#10;      &lt;audioTrack muted=&quot;false&quot; name=&quot;Text-to-speech clip — Audio  3&quot; resource=&quot;9dbdbb6a&quot; slideId=&quot;{C6E5AEE7-216A-4EBF-83BC-8BFC005C3658}&quot; startTime=&quot;0&quot; stepIndex=&quot;0&quot; volume=&quot;1&quot;&gt;&#10;        &lt;audio channels=&quot;2&quot; format=&quot;fltp&quot; sampleRate=&quot;48000&quot;/&gt;&#10;      &lt;/audioTrack&gt;&#10;      &lt;audioTrack muted=&quot;false&quot; name=&quot;Text-to-speech clip — Audio  4&quot; resource=&quot;2c85fff0&quot; slideId=&quot;{55247829-C2E6-42BF-877A-1AAFDAC0B2DC}&quot; startTime=&quot;0&quot; stepIndex=&quot;0&quot; volume=&quot;1&quot;&gt;&#10;        &lt;audio channels=&quot;2&quot; format=&quot;fltp&quot; sampleRate=&quot;48000&quot;/&gt;&#10;      &lt;/audioTrack&gt;&#10;      &lt;audioTrack muted=&quot;false&quot; name=&quot;Text-to-speech clip — Audio  5&quot; resource=&quot;98147a20&quot; slideId=&quot;{97FB7252-3078-48C1-A1FA-412194AD38CE}&quot; startTime=&quot;0&quot; stepIndex=&quot;0&quot; volume=&quot;1&quot;&gt;&#10;        &lt;audio channels=&quot;2&quot; format=&quot;fltp&quot; sampleRate=&quot;48000&quot;/&gt;&#10;      &lt;/audioTrack&gt;&#10;      &lt;audioTrack muted=&quot;false&quot; name=&quot;outro&quot; resource=&quot;2403442e&quot; slideId=&quot;{07464147-B0F9-4FDA-8155-47E5CCFA0A5A}&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DoF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DoF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DoF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6BV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DoF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6BVBUjnP2+moAAADlAAAAHAAAAG5vbmUvaHRtbF9za2luX3NldHRpbmdzLmpzb26r5lIAAqUcJQUrhWowG8xPKi0pyc/TS87PK0nNK9HLyy/KTQSrUVJ2AwMlHZyK88tSiwgoTUtMTkUx1NTIwskFp0qEiSZO5i7OlsjqChLTU/WSEpOz04vyS/NSIMqcXV0MXYyVwKpquWoBUEsDBBQAAgAIADoF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oU3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hT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6FN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oU3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6FN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OhT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DoU3FUlBOzImkAAABuAAAAHAAAAHVuaXZlcnNhbC9sb2NhbF9zZXR0aW5ncy54bWwNzDEOgzAMQNGdU1jeKe3WgcDGVpbSA1jERZEcG5GA4PZk+8PTb/szChy8pWDq8PV4IrDO5oMuDn/TUL8RUib1JKbsUA2h76pWbCb5cs4FJliFLt4mjiUyjxSLHHYRqOFTXv/AHpuuugFQSwMEFAACAAgA6FN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6FNxVDqd53BLAAAAawAAABsAAAB1bml2ZXJzYWwvdW5pdmVyc2FsLnBuZy54bWyzsa/IzVEoSy0qzszPs1Uy1DNQsrfj5bIpKEoty0wtV6gAigEFIUBJoRLINUJwyzNTSjKAQgYWFgjBjNTM9IwSWyULQzO4oD7QTABQSwMEFAACAAgAPQV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9BV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D0F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PQV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9BV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9BV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PQVQVLx9NfdKAAAASQAAAB8AAAB2aWRlb2xlY3R1cmUvbG9jYWxfc2V0dGluZ3MueG1ss7GvyM1RKEstKs7Mz7NVMtQzUFJIzUvOT8nMS7dVCg1x07VQUiguScxLSczJz0u1VcrLV1Kwt+OyyclPTswJTi0pASos1rfjAgBQSwECAAAUAAIACAA6BVBUMhu6IvkDAADgDgAAGAAAAAAAAAABAAAAAAAAAAAAbm9uZS9jb21tb25fbWVzc2FnZXMubG5nUEsBAgAAFAACAAgAOgVQVBUeYBujAAAAfwEAACkAAAAAAAAAAQAAAAAALwQAAG5vbmUvcGxheWJhY2tfYW5kX25hdmlnYXRpb25fc2V0dGluZ3MueG1sUEsBAgAAFAACAAgAOgVQVB9UimowAwAAxw4AACIAAAAAAAAAAQAAAAAAGQUAAG5vbmUvZmxhc2hfcHVibGlzaGluZ19zZXR0aW5ncy54bWxQSwECAAAUAAIACAA6BVBUcVeUnRUBAADRAgAAHAAAAAAAAAABAAAAAACJCAAAbm9uZS9mbGFzaF9za2luX3NldHRpbmdzLnhtbFBLAQIAABQAAgAIADoFUFTXm3CWKwMAAG8OAAAhAAAAAAAAAAEAAAAAANgJAABub25lL2h0bWxfcHVibGlzaGluZ19zZXR0aW5ncy54bWxQSwECAAAUAAIACAA6BVBUjnP2+moAAADlAAAAHAAAAAAAAAABAAAAAABCDQAAbm9uZS9odG1sX3NraW5fc2V0dGluZ3MuanNvblBLAQIAABQAAgAIADoFUFS8fTX3SgAAAEkAAAAXAAAAAAAAAAEAAAAAAOYNAABub25lL2xvY2FsX3NldHRpbmdzLnhtbFBLAQIAABQAAgAIAGp1Y1TuA81MSQMAAOMJAAAUAAAAAAAAAAEAAAAAAGUOAAB1bml2ZXJzYWwvcGxheWVyLnhtbFBLAQIAABQAAgAIAOhTcVQGoq6pcgYAACYZAAAdAAAAAAAAAAEAAAAAAOARAAB1bml2ZXJzYWwvY29tbW9uX21lc3NhZ2VzLmxuZ1BLAQIAABQAAgAIAOhTcVQVHmAbowAAAH8BAAAuAAAAAAAAAAEAAAAAAI0YAAB1bml2ZXJzYWwvcGxheWJhY2tfYW5kX25hdmlnYXRpb25fc2V0dGluZ3MueG1sUEsBAgAAFAACAAgA6FNxVJz/rQVSBAAA3BUAACcAAAAAAAAAAQAAAAAAfBkAAHVuaXZlcnNhbC9mbGFzaF9wdWJsaXNoaW5nX3NldHRpbmdzLnhtbFBLAQIAABQAAgAIAOhTcVSNnu+/fwMAAOEMAAAhAAAAAAAAAAEAAAAAABMeAAB1bml2ZXJzYWwvZmxhc2hfc2tpbl9zZXR0aW5ncy54bWxQSwECAAAUAAIACADoU3FUV9GaZ0wEAABmFQAAJgAAAAAAAAABAAAAAADRIQAAdW5pdmVyc2FsL2h0bWxfcHVibGlzaGluZ19zZXR0aW5ncy54bWxQSwECAAAUAAIACADoU3FUDvLBv70BAACMBgAAIQAAAAAAAAABAAAAAABhJgAAdW5pdmVyc2FsL2h0bWxfc2tpbl9zZXR0aW5ncy5qc29uUEsBAgAAFAACAAgA6FNxVJQTsyJpAAAAbgAAABwAAAAAAAAAAQAAAAAAXSgAAHVuaXZlcnNhbC9sb2NhbF9zZXR0aW5ncy54bWxQSwECAAAUAAIACADoU3FU49I+v1ETAACGOQAAFwAAAAAAAAAAAAAAAAAAKQAAdW5pdmVyc2FsL3VuaXZlcnNhbC5wbmdQSwECAAAUAAIACADoU3FUOp3ncEsAAABrAAAAGwAAAAAAAAABAAAAAACGPAAAdW5pdmVyc2FsL3VuaXZlcnNhbC5wbmcueG1sUEsBAgAAFAACAAgAPQVQVPaxDkKjBQAApRUAACAAAAAAAAAAAQAAAAAACj0AAHZpZGVvbGVjdHVyZS9jb21tb25fbWVzc2FnZXMubG5nUEsBAgAAFAACAAgAPQVQVBUeYBujAAAAfwEAADEAAAAAAAAAAQAAAAAA60IAAHZpZGVvbGVjdHVyZS9wbGF5YmFja19hbmRfbmF2aWdhdGlvbl9zZXR0aW5ncy54bWxQSwECAAAUAAIACAA9BVBUp4ruNgwFAADlGQAAKgAAAAAAAAABAAAAAADdQwAAdmlkZW9sZWN0dXJlL2ZsYXNoX3B1Ymxpc2hpbmdfc2V0dGluZ3MueG1sUEsBAgAAFAACAAgAPQVQVI92Vf5vAgAAhwgAACQAAAAAAAAAAQAAAAAAMUkAAHZpZGVvbGVjdHVyZS9mbGFzaF9za2luX3NldHRpbmdzLnhtbFBLAQIAABQAAgAIAD0FUFR8n4QKAgUAAF0ZAAApAAAAAAAAAAEAAAAAAOJLAAB2aWRlb2xlY3R1cmUvaHRtbF9wdWJsaXNoaW5nX3NldHRpbmdzLnhtbFBLAQIAABQAAgAIAD0FUFSTaEB+hwEAANkEAAAkAAAAAAAAAAEAAAAAACtRAAB2aWRlb2xlY3R1cmUvaHRtbF9za2luX3NldHRpbmdzLmpzb25QSwECAAAUAAIACAA9BVBUvH0190oAAABJAAAAHwAAAAAAAAABAAAAAAD0UgAAdmlkZW9sZWN0dXJlL2xvY2FsX3NldHRpbmdzLnhtbFBLBQYAAAAAGAAYAGoHAAB7UwAAAAA="/>
  <p:tag name="ISPRING_ULTRA_SCORM_COURCE_TITLE" val="2.2.3 Data Capture and Validation - Data Entry app -  Offline Data Entry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Unstable internet access doesn’t mean that data entry needs to be done on paper and then copied later into your Health Management Information System (HMIS). With DHIS2, you can input your data even when you lose your internet connection and then upload the data to your DHIS2 server when you have internet access again. In this video, you’ll learn how simple it is to enter data offline and then upload your data to your DHIS2 server using the web-based Data Entry app.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2.3 Data Entry app - Offline Data Entry&quot;,&quot;onlineDestinationFolderId&quot;:&quot;0c9dc194-5864-11ec-9628-a62102e26ebe&quot;,&quot;onlineDestinationUrl&quot;:&quot;dhis2-academy.ispring.com&quot;}}"/>
  <p:tag name="ISPRING_SCORM_RATE_QUIZZES" val="0"/>
  <p:tag name="ISPRING_PRESENTATION_TITLE" val="2.2.3 Data Capture and Validation - Data Entry app -  Offline Data Entry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1088BBB9-D649-4C33-993B-C3160AF31CE4}"/>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626|0.955|2.646"/>
  <p:tag name="ISPRING_SLIDE_ID_2" val="{B9B7AD32-45AC-4DF3-A087-D2389B8B2E74}"/>
  <p:tag name="GENSWF_ADVANCE_TIME" val="7.10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5B69D39-0549-4D3E-A07B-50EFB1DDDAC3}:308"/>
  <p:tag name="TIMING" val="|1.076|1.389"/>
  <p:tag name="ISPRING_SLIDE_ID_2" val="{FDCBABAC-7406-4D57-8E5D-8B8B27B05C46}"/>
  <p:tag name="GENSWF_ADVANCE_TIME" val="6.312"/>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2.855"/>
  <p:tag name="ISPRING_SLIDE_ID_2" val="{C6E5AEE7-216A-4EBF-83BC-8BFC005C3658}"/>
  <p:tag name="GENSWF_ADVANCE_TIME" val="14.89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ISPRING_SLIDE_ID_2" val="{55C2D346-D820-46C6-A5DC-69874BFD926D}"/>
  <p:tag name="GENSWF_ADVANCE_TIME" val="81.00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0B07B6-DCE4-452A-B9DA-15E5023AB094}:307"/>
  <p:tag name="GENSWF_ADVANCE_TIME" val="54.456"/>
  <p:tag name="TIMING" val="|0.792|0.96|9.087|10.843|6.375|7.594|11.412"/>
  <p:tag name="ISPRING_SLIDE_ID_2" val="{55247829-C2E6-42BF-877A-1AAFDAC0B2DC}"/>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TIMING" val="|3.205|6.153|4.328|4.295"/>
  <p:tag name="ISPRING_SLIDE_ID_2" val="{97FB7252-3078-48C1-A1FA-412194AD38CE}"/>
  <p:tag name="GENSWF_ADVANCE_TIME" val="24.696"/>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7464147-B0F9-4FDA-8155-47E5CCFA0A5A}"/>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8271</TotalTime>
  <Words>627</Words>
  <Application>Microsoft Macintosh PowerPoint</Application>
  <PresentationFormat>Widescreen</PresentationFormat>
  <Paragraphs>51</Paragraphs>
  <Slides>8</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Lato</vt:lpstr>
      <vt:lpstr>Rubik</vt:lpstr>
      <vt:lpstr>Rubik Medium</vt:lpstr>
      <vt:lpstr>DHIS2 Online Academy</vt:lpstr>
      <vt:lpstr>PowerPoint Presentation</vt:lpstr>
      <vt:lpstr>PowerPoint Presentation</vt:lpstr>
      <vt:lpstr>PowerPoint Presentation</vt:lpstr>
      <vt:lpstr>In this lesson, you will see…</vt:lpstr>
      <vt:lpstr>PowerPoint Presentation</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Data Capture and Validation - Data Entry app -  Offline Data Entry [Part 3 of 3]</dc:title>
  <dc:subject>elearning</dc:subject>
  <dc:creator>Alejandra Avila</dc:creator>
  <cp:lastModifiedBy>Simona Sekerova</cp:lastModifiedBy>
  <cp:revision>426</cp:revision>
  <dcterms:created xsi:type="dcterms:W3CDTF">2021-02-03T12:41:27Z</dcterms:created>
  <dcterms:modified xsi:type="dcterms:W3CDTF">2023-09-19T13:15:59Z</dcterms:modified>
</cp:coreProperties>
</file>